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31567E-C934-488A-8C35-03080CC3167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13E412-078E-4B68-8353-06C880ACF8D6}">
      <dgm:prSet phldrT="[Text]"/>
      <dgm:spPr/>
      <dgm:t>
        <a:bodyPr/>
        <a:lstStyle/>
        <a:p>
          <a:r>
            <a:rPr lang="en-US" dirty="0" err="1" smtClean="0"/>
            <a:t>Thành</a:t>
          </a:r>
          <a:r>
            <a:rPr lang="en-US" dirty="0" smtClean="0"/>
            <a:t> </a:t>
          </a:r>
          <a:r>
            <a:rPr lang="en-US" dirty="0" err="1" smtClean="0"/>
            <a:t>phần</a:t>
          </a:r>
          <a:r>
            <a:rPr lang="en-US" dirty="0" smtClean="0"/>
            <a:t> </a:t>
          </a:r>
          <a:r>
            <a:rPr lang="en-US" dirty="0" err="1" smtClean="0"/>
            <a:t>cấu</a:t>
          </a:r>
          <a:r>
            <a:rPr lang="en-US" dirty="0" smtClean="0"/>
            <a:t> </a:t>
          </a:r>
          <a:r>
            <a:rPr lang="en-US" dirty="0" err="1" smtClean="0"/>
            <a:t>tạo</a:t>
          </a:r>
          <a:r>
            <a:rPr lang="en-US" dirty="0" smtClean="0"/>
            <a:t> </a:t>
          </a:r>
          <a:r>
            <a:rPr lang="en-US" dirty="0" err="1" smtClean="0"/>
            <a:t>tế</a:t>
          </a:r>
          <a:r>
            <a:rPr lang="en-US" dirty="0" smtClean="0"/>
            <a:t> </a:t>
          </a:r>
          <a:r>
            <a:rPr lang="en-US" dirty="0" err="1" smtClean="0"/>
            <a:t>bào</a:t>
          </a:r>
          <a:endParaRPr lang="en-US" dirty="0"/>
        </a:p>
      </dgm:t>
    </dgm:pt>
    <dgm:pt modelId="{58CDF85D-E41A-4A2C-B82D-A38ADDC4273A}" type="parTrans" cxnId="{A1B42286-5746-4D8C-9B8B-C79F0C15826A}">
      <dgm:prSet/>
      <dgm:spPr/>
      <dgm:t>
        <a:bodyPr/>
        <a:lstStyle/>
        <a:p>
          <a:endParaRPr lang="en-US"/>
        </a:p>
      </dgm:t>
    </dgm:pt>
    <dgm:pt modelId="{1FB064C1-9AEE-49C8-A876-8C187E2D4838}" type="sibTrans" cxnId="{A1B42286-5746-4D8C-9B8B-C79F0C15826A}">
      <dgm:prSet/>
      <dgm:spPr/>
      <dgm:t>
        <a:bodyPr/>
        <a:lstStyle/>
        <a:p>
          <a:endParaRPr lang="en-US"/>
        </a:p>
      </dgm:t>
    </dgm:pt>
    <dgm:pt modelId="{29403EB9-A640-423B-9956-7E6B8A9CFFF9}">
      <dgm:prSet phldrT="[Text]"/>
      <dgm:spPr/>
      <dgm:t>
        <a:bodyPr/>
        <a:lstStyle/>
        <a:p>
          <a:r>
            <a:rPr lang="en-US" dirty="0" smtClean="0"/>
            <a:t>Dung </a:t>
          </a:r>
          <a:r>
            <a:rPr lang="en-US" dirty="0" err="1" smtClean="0"/>
            <a:t>môi</a:t>
          </a:r>
          <a:r>
            <a:rPr lang="en-US" dirty="0" smtClean="0"/>
            <a:t> </a:t>
          </a:r>
          <a:r>
            <a:rPr lang="en-US" dirty="0" err="1" smtClean="0"/>
            <a:t>hòa</a:t>
          </a:r>
          <a:r>
            <a:rPr lang="en-US" dirty="0" smtClean="0"/>
            <a:t> tan </a:t>
          </a:r>
          <a:r>
            <a:rPr lang="en-US" dirty="0" err="1" smtClean="0"/>
            <a:t>nhiều</a:t>
          </a:r>
          <a:r>
            <a:rPr lang="en-US" dirty="0" smtClean="0"/>
            <a:t> </a:t>
          </a:r>
          <a:r>
            <a:rPr lang="en-US" dirty="0" err="1" smtClean="0"/>
            <a:t>chất</a:t>
          </a:r>
          <a:r>
            <a:rPr lang="en-US" dirty="0" smtClean="0"/>
            <a:t> </a:t>
          </a:r>
          <a:r>
            <a:rPr lang="en-US" dirty="0" err="1" smtClean="0"/>
            <a:t>cần</a:t>
          </a:r>
          <a:r>
            <a:rPr lang="en-US" dirty="0" smtClean="0"/>
            <a:t> </a:t>
          </a:r>
          <a:r>
            <a:rPr lang="en-US" dirty="0" err="1" smtClean="0"/>
            <a:t>thiết</a:t>
          </a:r>
          <a:endParaRPr lang="en-US" dirty="0"/>
        </a:p>
      </dgm:t>
    </dgm:pt>
    <dgm:pt modelId="{4382D7C9-CC55-4707-B03F-134047A60BF9}" type="parTrans" cxnId="{01611226-02F2-42BE-8828-70FFF40192EC}">
      <dgm:prSet/>
      <dgm:spPr/>
      <dgm:t>
        <a:bodyPr/>
        <a:lstStyle/>
        <a:p>
          <a:endParaRPr lang="en-US"/>
        </a:p>
      </dgm:t>
    </dgm:pt>
    <dgm:pt modelId="{DE9D7A0B-C3C7-4533-AC38-B68C64EA01CD}" type="sibTrans" cxnId="{01611226-02F2-42BE-8828-70FFF40192EC}">
      <dgm:prSet/>
      <dgm:spPr/>
      <dgm:t>
        <a:bodyPr/>
        <a:lstStyle/>
        <a:p>
          <a:endParaRPr lang="en-US"/>
        </a:p>
      </dgm:t>
    </dgm:pt>
    <dgm:pt modelId="{151D7B73-E631-465C-9472-711480D3430A}">
      <dgm:prSet phldrT="[Text]"/>
      <dgm:spPr/>
      <dgm:t>
        <a:bodyPr/>
        <a:lstStyle/>
        <a:p>
          <a:r>
            <a:rPr lang="en-US" dirty="0" err="1" smtClean="0"/>
            <a:t>Môi</a:t>
          </a:r>
          <a:r>
            <a:rPr lang="en-US" dirty="0" smtClean="0"/>
            <a:t> </a:t>
          </a:r>
          <a:r>
            <a:rPr lang="en-US" dirty="0" err="1" smtClean="0"/>
            <a:t>trường</a:t>
          </a:r>
          <a:r>
            <a:rPr lang="en-US" dirty="0" smtClean="0"/>
            <a:t>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các</a:t>
          </a:r>
          <a:r>
            <a:rPr lang="en-US" dirty="0" smtClean="0"/>
            <a:t> </a:t>
          </a:r>
          <a:r>
            <a:rPr lang="en-US" dirty="0" err="1" smtClean="0"/>
            <a:t>phản</a:t>
          </a:r>
          <a:r>
            <a:rPr lang="en-US" dirty="0" smtClean="0"/>
            <a:t> </a:t>
          </a:r>
          <a:r>
            <a:rPr lang="en-US" dirty="0" err="1" smtClean="0"/>
            <a:t>ứng</a:t>
          </a:r>
          <a:r>
            <a:rPr lang="en-US" dirty="0" smtClean="0"/>
            <a:t> </a:t>
          </a:r>
          <a:r>
            <a:rPr lang="en-US" dirty="0" err="1" smtClean="0"/>
            <a:t>sinh</a:t>
          </a:r>
          <a:r>
            <a:rPr lang="en-US" dirty="0" smtClean="0"/>
            <a:t> </a:t>
          </a:r>
          <a:r>
            <a:rPr lang="en-US" dirty="0" err="1" smtClean="0"/>
            <a:t>hóa</a:t>
          </a:r>
          <a:endParaRPr lang="en-US" dirty="0"/>
        </a:p>
      </dgm:t>
    </dgm:pt>
    <dgm:pt modelId="{299A1738-83B9-4C07-8345-B59E135745A8}" type="parTrans" cxnId="{266F0444-564B-412A-B9A1-08C3593FA5F2}">
      <dgm:prSet/>
      <dgm:spPr/>
      <dgm:t>
        <a:bodyPr/>
        <a:lstStyle/>
        <a:p>
          <a:endParaRPr lang="en-US"/>
        </a:p>
      </dgm:t>
    </dgm:pt>
    <dgm:pt modelId="{CE40DC4B-3B9F-4700-ADE2-C08452770AA7}" type="sibTrans" cxnId="{266F0444-564B-412A-B9A1-08C3593FA5F2}">
      <dgm:prSet/>
      <dgm:spPr/>
      <dgm:t>
        <a:bodyPr/>
        <a:lstStyle/>
        <a:p>
          <a:endParaRPr lang="en-US"/>
        </a:p>
      </dgm:t>
    </dgm:pt>
    <dgm:pt modelId="{03B6399C-FF9E-46AD-B314-4ABCCB3928FD}">
      <dgm:prSet/>
      <dgm:spPr/>
      <dgm:t>
        <a:bodyPr/>
        <a:lstStyle/>
        <a:p>
          <a:r>
            <a:rPr lang="en-US" dirty="0" err="1" smtClean="0"/>
            <a:t>Tham</a:t>
          </a:r>
          <a:r>
            <a:rPr lang="en-US" dirty="0" smtClean="0"/>
            <a:t> </a:t>
          </a:r>
          <a:r>
            <a:rPr lang="en-US" dirty="0" err="1" smtClean="0"/>
            <a:t>gia</a:t>
          </a:r>
          <a:r>
            <a:rPr lang="en-US" dirty="0" smtClean="0"/>
            <a:t> </a:t>
          </a:r>
          <a:r>
            <a:rPr lang="en-US" dirty="0" err="1" smtClean="0"/>
            <a:t>vào</a:t>
          </a:r>
          <a:r>
            <a:rPr lang="en-US" dirty="0" smtClean="0"/>
            <a:t> </a:t>
          </a:r>
          <a:r>
            <a:rPr lang="en-US" dirty="0" err="1" smtClean="0"/>
            <a:t>quá</a:t>
          </a:r>
          <a:r>
            <a:rPr lang="en-US" dirty="0" smtClean="0"/>
            <a:t> </a:t>
          </a:r>
          <a:r>
            <a:rPr lang="en-US" dirty="0" err="1" smtClean="0"/>
            <a:t>trình</a:t>
          </a:r>
          <a:r>
            <a:rPr lang="en-US" dirty="0" smtClean="0"/>
            <a:t> </a:t>
          </a:r>
          <a:r>
            <a:rPr lang="en-US" dirty="0" err="1" smtClean="0"/>
            <a:t>chuyển</a:t>
          </a:r>
          <a:r>
            <a:rPr lang="en-US" dirty="0" smtClean="0"/>
            <a:t> </a:t>
          </a:r>
          <a:r>
            <a:rPr lang="en-US" dirty="0" err="1" smtClean="0"/>
            <a:t>hóa</a:t>
          </a:r>
          <a:r>
            <a:rPr lang="en-US" dirty="0" smtClean="0"/>
            <a:t> </a:t>
          </a:r>
          <a:r>
            <a:rPr lang="en-US" dirty="0" err="1" smtClean="0"/>
            <a:t>vật</a:t>
          </a:r>
          <a:r>
            <a:rPr lang="en-US" dirty="0" smtClean="0"/>
            <a:t> </a:t>
          </a:r>
          <a:r>
            <a:rPr lang="en-US" dirty="0" err="1" smtClean="0"/>
            <a:t>chất</a:t>
          </a:r>
          <a:r>
            <a:rPr lang="en-US" dirty="0" smtClean="0"/>
            <a:t> </a:t>
          </a:r>
          <a:r>
            <a:rPr lang="en-US" dirty="0" err="1" smtClean="0"/>
            <a:t>để</a:t>
          </a:r>
          <a:r>
            <a:rPr lang="en-US" dirty="0" smtClean="0"/>
            <a:t> </a:t>
          </a:r>
          <a:r>
            <a:rPr lang="en-US" dirty="0" err="1" smtClean="0"/>
            <a:t>duy</a:t>
          </a:r>
          <a:r>
            <a:rPr lang="en-US" dirty="0" smtClean="0"/>
            <a:t> </a:t>
          </a:r>
          <a:r>
            <a:rPr lang="en-US" dirty="0" err="1" smtClean="0"/>
            <a:t>trì</a:t>
          </a:r>
          <a:r>
            <a:rPr lang="en-US" dirty="0" smtClean="0"/>
            <a:t> </a:t>
          </a:r>
          <a:r>
            <a:rPr lang="en-US" dirty="0" err="1" smtClean="0"/>
            <a:t>sự</a:t>
          </a:r>
          <a:r>
            <a:rPr lang="en-US" dirty="0" smtClean="0"/>
            <a:t> </a:t>
          </a:r>
          <a:r>
            <a:rPr lang="en-US" dirty="0" err="1" smtClean="0"/>
            <a:t>sống</a:t>
          </a:r>
          <a:endParaRPr lang="en-US" dirty="0"/>
        </a:p>
      </dgm:t>
    </dgm:pt>
    <dgm:pt modelId="{0910219C-2B3D-4789-9B53-ED4BBFD6368B}" type="parTrans" cxnId="{76DE03B4-2365-4695-A0EF-4F4020AC804C}">
      <dgm:prSet/>
      <dgm:spPr/>
      <dgm:t>
        <a:bodyPr/>
        <a:lstStyle/>
        <a:p>
          <a:endParaRPr lang="en-US"/>
        </a:p>
      </dgm:t>
    </dgm:pt>
    <dgm:pt modelId="{7160CD31-0B22-464E-8F99-F73768D12A80}" type="sibTrans" cxnId="{76DE03B4-2365-4695-A0EF-4F4020AC804C}">
      <dgm:prSet/>
      <dgm:spPr/>
      <dgm:t>
        <a:bodyPr/>
        <a:lstStyle/>
        <a:p>
          <a:endParaRPr lang="en-US"/>
        </a:p>
      </dgm:t>
    </dgm:pt>
    <dgm:pt modelId="{E184999D-9C95-42B6-B05D-361281F0FCC8}" type="pres">
      <dgm:prSet presAssocID="{3E31567E-C934-488A-8C35-03080CC316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58BB124-226D-4ACF-A219-02E5D90AFB55}" type="pres">
      <dgm:prSet presAssocID="{3E31567E-C934-488A-8C35-03080CC3167D}" presName="Name1" presStyleCnt="0"/>
      <dgm:spPr/>
    </dgm:pt>
    <dgm:pt modelId="{90BD4A19-2367-4D64-A053-736C5153B21C}" type="pres">
      <dgm:prSet presAssocID="{3E31567E-C934-488A-8C35-03080CC3167D}" presName="cycle" presStyleCnt="0"/>
      <dgm:spPr/>
    </dgm:pt>
    <dgm:pt modelId="{4F3E4BBA-ED75-4F2A-B0A6-690C192AB87C}" type="pres">
      <dgm:prSet presAssocID="{3E31567E-C934-488A-8C35-03080CC3167D}" presName="srcNode" presStyleLbl="node1" presStyleIdx="0" presStyleCnt="4"/>
      <dgm:spPr/>
    </dgm:pt>
    <dgm:pt modelId="{0BA0B890-AC6F-4190-9756-E77995CB2E80}" type="pres">
      <dgm:prSet presAssocID="{3E31567E-C934-488A-8C35-03080CC3167D}" presName="conn" presStyleLbl="parChTrans1D2" presStyleIdx="0" presStyleCnt="1"/>
      <dgm:spPr/>
      <dgm:t>
        <a:bodyPr/>
        <a:lstStyle/>
        <a:p>
          <a:endParaRPr lang="en-US"/>
        </a:p>
      </dgm:t>
    </dgm:pt>
    <dgm:pt modelId="{4FA9F60C-31D9-4550-9C32-3728FF384C00}" type="pres">
      <dgm:prSet presAssocID="{3E31567E-C934-488A-8C35-03080CC3167D}" presName="extraNode" presStyleLbl="node1" presStyleIdx="0" presStyleCnt="4"/>
      <dgm:spPr/>
    </dgm:pt>
    <dgm:pt modelId="{FA64CA72-0E2B-4300-A521-FD7E3CFEEDDB}" type="pres">
      <dgm:prSet presAssocID="{3E31567E-C934-488A-8C35-03080CC3167D}" presName="dstNode" presStyleLbl="node1" presStyleIdx="0" presStyleCnt="4"/>
      <dgm:spPr/>
    </dgm:pt>
    <dgm:pt modelId="{EC5B1F72-AAF0-4066-BDDF-004DE0D4A631}" type="pres">
      <dgm:prSet presAssocID="{5613E412-078E-4B68-8353-06C880ACF8D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7AA90-5192-4D4C-98C1-DB378CC05079}" type="pres">
      <dgm:prSet presAssocID="{5613E412-078E-4B68-8353-06C880ACF8D6}" presName="accent_1" presStyleCnt="0"/>
      <dgm:spPr/>
    </dgm:pt>
    <dgm:pt modelId="{EAF5AA7D-0CE7-4547-9C0D-46C11A0AF9B8}" type="pres">
      <dgm:prSet presAssocID="{5613E412-078E-4B68-8353-06C880ACF8D6}" presName="accentRepeatNode" presStyleLbl="solidFgAcc1" presStyleIdx="0" presStyleCnt="4"/>
      <dgm:spPr/>
    </dgm:pt>
    <dgm:pt modelId="{F5BBE876-4B74-4EBF-9A23-8BBE7FCAB2EC}" type="pres">
      <dgm:prSet presAssocID="{29403EB9-A640-423B-9956-7E6B8A9CFFF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0C08F-E4F6-4356-BEB7-09534A5BE0C8}" type="pres">
      <dgm:prSet presAssocID="{29403EB9-A640-423B-9956-7E6B8A9CFFF9}" presName="accent_2" presStyleCnt="0"/>
      <dgm:spPr/>
    </dgm:pt>
    <dgm:pt modelId="{C963497E-0D9A-48EF-BA9D-926F424D5F15}" type="pres">
      <dgm:prSet presAssocID="{29403EB9-A640-423B-9956-7E6B8A9CFFF9}" presName="accentRepeatNode" presStyleLbl="solidFgAcc1" presStyleIdx="1" presStyleCnt="4"/>
      <dgm:spPr/>
    </dgm:pt>
    <dgm:pt modelId="{00B72120-BC6D-421F-A433-2C1F686BF6C5}" type="pres">
      <dgm:prSet presAssocID="{151D7B73-E631-465C-9472-711480D3430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5EB3E-F399-4CC9-B942-8BDF12E1093E}" type="pres">
      <dgm:prSet presAssocID="{151D7B73-E631-465C-9472-711480D3430A}" presName="accent_3" presStyleCnt="0"/>
      <dgm:spPr/>
    </dgm:pt>
    <dgm:pt modelId="{E57A52B9-12DC-48C3-9E25-118AE01C4B5A}" type="pres">
      <dgm:prSet presAssocID="{151D7B73-E631-465C-9472-711480D3430A}" presName="accentRepeatNode" presStyleLbl="solidFgAcc1" presStyleIdx="2" presStyleCnt="4"/>
      <dgm:spPr/>
    </dgm:pt>
    <dgm:pt modelId="{802C32F0-B72A-4B9F-97C8-B24815BA7D86}" type="pres">
      <dgm:prSet presAssocID="{03B6399C-FF9E-46AD-B314-4ABCCB3928F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2BA5F-FD6A-4678-9996-574E9060A2F4}" type="pres">
      <dgm:prSet presAssocID="{03B6399C-FF9E-46AD-B314-4ABCCB3928FD}" presName="accent_4" presStyleCnt="0"/>
      <dgm:spPr/>
    </dgm:pt>
    <dgm:pt modelId="{A0207C43-F609-4F56-907A-AF8148894D63}" type="pres">
      <dgm:prSet presAssocID="{03B6399C-FF9E-46AD-B314-4ABCCB3928FD}" presName="accentRepeatNode" presStyleLbl="solidFgAcc1" presStyleIdx="3" presStyleCnt="4"/>
      <dgm:spPr/>
    </dgm:pt>
  </dgm:ptLst>
  <dgm:cxnLst>
    <dgm:cxn modelId="{25169D14-3701-46EF-8ABD-6EAE5500879C}" type="presOf" srcId="{03B6399C-FF9E-46AD-B314-4ABCCB3928FD}" destId="{802C32F0-B72A-4B9F-97C8-B24815BA7D86}" srcOrd="0" destOrd="0" presId="urn:microsoft.com/office/officeart/2008/layout/VerticalCurvedList"/>
    <dgm:cxn modelId="{A1B42286-5746-4D8C-9B8B-C79F0C15826A}" srcId="{3E31567E-C934-488A-8C35-03080CC3167D}" destId="{5613E412-078E-4B68-8353-06C880ACF8D6}" srcOrd="0" destOrd="0" parTransId="{58CDF85D-E41A-4A2C-B82D-A38ADDC4273A}" sibTransId="{1FB064C1-9AEE-49C8-A876-8C187E2D4838}"/>
    <dgm:cxn modelId="{266F0444-564B-412A-B9A1-08C3593FA5F2}" srcId="{3E31567E-C934-488A-8C35-03080CC3167D}" destId="{151D7B73-E631-465C-9472-711480D3430A}" srcOrd="2" destOrd="0" parTransId="{299A1738-83B9-4C07-8345-B59E135745A8}" sibTransId="{CE40DC4B-3B9F-4700-ADE2-C08452770AA7}"/>
    <dgm:cxn modelId="{36652EC2-8CAF-4292-B987-A285324BAC62}" type="presOf" srcId="{3E31567E-C934-488A-8C35-03080CC3167D}" destId="{E184999D-9C95-42B6-B05D-361281F0FCC8}" srcOrd="0" destOrd="0" presId="urn:microsoft.com/office/officeart/2008/layout/VerticalCurvedList"/>
    <dgm:cxn modelId="{76DE03B4-2365-4695-A0EF-4F4020AC804C}" srcId="{3E31567E-C934-488A-8C35-03080CC3167D}" destId="{03B6399C-FF9E-46AD-B314-4ABCCB3928FD}" srcOrd="3" destOrd="0" parTransId="{0910219C-2B3D-4789-9B53-ED4BBFD6368B}" sibTransId="{7160CD31-0B22-464E-8F99-F73768D12A80}"/>
    <dgm:cxn modelId="{06AF3C67-4C1D-4ABD-B284-2DD702C3F379}" type="presOf" srcId="{1FB064C1-9AEE-49C8-A876-8C187E2D4838}" destId="{0BA0B890-AC6F-4190-9756-E77995CB2E80}" srcOrd="0" destOrd="0" presId="urn:microsoft.com/office/officeart/2008/layout/VerticalCurvedList"/>
    <dgm:cxn modelId="{49160067-AB02-417C-96EC-BAAC170F28BB}" type="presOf" srcId="{29403EB9-A640-423B-9956-7E6B8A9CFFF9}" destId="{F5BBE876-4B74-4EBF-9A23-8BBE7FCAB2EC}" srcOrd="0" destOrd="0" presId="urn:microsoft.com/office/officeart/2008/layout/VerticalCurvedList"/>
    <dgm:cxn modelId="{01611226-02F2-42BE-8828-70FFF40192EC}" srcId="{3E31567E-C934-488A-8C35-03080CC3167D}" destId="{29403EB9-A640-423B-9956-7E6B8A9CFFF9}" srcOrd="1" destOrd="0" parTransId="{4382D7C9-CC55-4707-B03F-134047A60BF9}" sibTransId="{DE9D7A0B-C3C7-4533-AC38-B68C64EA01CD}"/>
    <dgm:cxn modelId="{2E5AA143-156E-499E-9E1B-C74BF5B7F25E}" type="presOf" srcId="{151D7B73-E631-465C-9472-711480D3430A}" destId="{00B72120-BC6D-421F-A433-2C1F686BF6C5}" srcOrd="0" destOrd="0" presId="urn:microsoft.com/office/officeart/2008/layout/VerticalCurvedList"/>
    <dgm:cxn modelId="{29072AA5-2C6D-40FB-97D6-6A81692003C0}" type="presOf" srcId="{5613E412-078E-4B68-8353-06C880ACF8D6}" destId="{EC5B1F72-AAF0-4066-BDDF-004DE0D4A631}" srcOrd="0" destOrd="0" presId="urn:microsoft.com/office/officeart/2008/layout/VerticalCurvedList"/>
    <dgm:cxn modelId="{437D8E57-576B-4472-B102-1E7B43AC9382}" type="presParOf" srcId="{E184999D-9C95-42B6-B05D-361281F0FCC8}" destId="{358BB124-226D-4ACF-A219-02E5D90AFB55}" srcOrd="0" destOrd="0" presId="urn:microsoft.com/office/officeart/2008/layout/VerticalCurvedList"/>
    <dgm:cxn modelId="{F29B5DF0-6824-4012-AC79-D20D0D311784}" type="presParOf" srcId="{358BB124-226D-4ACF-A219-02E5D90AFB55}" destId="{90BD4A19-2367-4D64-A053-736C5153B21C}" srcOrd="0" destOrd="0" presId="urn:microsoft.com/office/officeart/2008/layout/VerticalCurvedList"/>
    <dgm:cxn modelId="{10EAE587-DCE3-45C1-8FBD-BD39AA995AFB}" type="presParOf" srcId="{90BD4A19-2367-4D64-A053-736C5153B21C}" destId="{4F3E4BBA-ED75-4F2A-B0A6-690C192AB87C}" srcOrd="0" destOrd="0" presId="urn:microsoft.com/office/officeart/2008/layout/VerticalCurvedList"/>
    <dgm:cxn modelId="{8E0A4E1A-F2CF-40BB-8666-F67660496B0F}" type="presParOf" srcId="{90BD4A19-2367-4D64-A053-736C5153B21C}" destId="{0BA0B890-AC6F-4190-9756-E77995CB2E80}" srcOrd="1" destOrd="0" presId="urn:microsoft.com/office/officeart/2008/layout/VerticalCurvedList"/>
    <dgm:cxn modelId="{ED98D892-58C4-4DDF-8ACB-6E90F635499E}" type="presParOf" srcId="{90BD4A19-2367-4D64-A053-736C5153B21C}" destId="{4FA9F60C-31D9-4550-9C32-3728FF384C00}" srcOrd="2" destOrd="0" presId="urn:microsoft.com/office/officeart/2008/layout/VerticalCurvedList"/>
    <dgm:cxn modelId="{0A1AAB5F-723A-4723-B24A-F7B5CF3EE620}" type="presParOf" srcId="{90BD4A19-2367-4D64-A053-736C5153B21C}" destId="{FA64CA72-0E2B-4300-A521-FD7E3CFEEDDB}" srcOrd="3" destOrd="0" presId="urn:microsoft.com/office/officeart/2008/layout/VerticalCurvedList"/>
    <dgm:cxn modelId="{A38AC463-22D5-4857-98BB-DDC9F4818918}" type="presParOf" srcId="{358BB124-226D-4ACF-A219-02E5D90AFB55}" destId="{EC5B1F72-AAF0-4066-BDDF-004DE0D4A631}" srcOrd="1" destOrd="0" presId="urn:microsoft.com/office/officeart/2008/layout/VerticalCurvedList"/>
    <dgm:cxn modelId="{BACB5ABA-0E6A-4A9C-9B9B-115B17C883D3}" type="presParOf" srcId="{358BB124-226D-4ACF-A219-02E5D90AFB55}" destId="{18B7AA90-5192-4D4C-98C1-DB378CC05079}" srcOrd="2" destOrd="0" presId="urn:microsoft.com/office/officeart/2008/layout/VerticalCurvedList"/>
    <dgm:cxn modelId="{1AE8179A-C322-44AA-BD79-7D40DCDA4467}" type="presParOf" srcId="{18B7AA90-5192-4D4C-98C1-DB378CC05079}" destId="{EAF5AA7D-0CE7-4547-9C0D-46C11A0AF9B8}" srcOrd="0" destOrd="0" presId="urn:microsoft.com/office/officeart/2008/layout/VerticalCurvedList"/>
    <dgm:cxn modelId="{2298022E-898B-459D-A108-E7B2AA7FDC3D}" type="presParOf" srcId="{358BB124-226D-4ACF-A219-02E5D90AFB55}" destId="{F5BBE876-4B74-4EBF-9A23-8BBE7FCAB2EC}" srcOrd="3" destOrd="0" presId="urn:microsoft.com/office/officeart/2008/layout/VerticalCurvedList"/>
    <dgm:cxn modelId="{FF431D46-25CB-452A-B652-C8F9B9F1E14D}" type="presParOf" srcId="{358BB124-226D-4ACF-A219-02E5D90AFB55}" destId="{E8C0C08F-E4F6-4356-BEB7-09534A5BE0C8}" srcOrd="4" destOrd="0" presId="urn:microsoft.com/office/officeart/2008/layout/VerticalCurvedList"/>
    <dgm:cxn modelId="{DF8BB37F-709A-44A7-B944-FAF00C46056A}" type="presParOf" srcId="{E8C0C08F-E4F6-4356-BEB7-09534A5BE0C8}" destId="{C963497E-0D9A-48EF-BA9D-926F424D5F15}" srcOrd="0" destOrd="0" presId="urn:microsoft.com/office/officeart/2008/layout/VerticalCurvedList"/>
    <dgm:cxn modelId="{779F696A-0946-4B7E-B06F-1F86701E7623}" type="presParOf" srcId="{358BB124-226D-4ACF-A219-02E5D90AFB55}" destId="{00B72120-BC6D-421F-A433-2C1F686BF6C5}" srcOrd="5" destOrd="0" presId="urn:microsoft.com/office/officeart/2008/layout/VerticalCurvedList"/>
    <dgm:cxn modelId="{B4F974C7-0C05-4CCC-82CA-95BB64614D66}" type="presParOf" srcId="{358BB124-226D-4ACF-A219-02E5D90AFB55}" destId="{3CC5EB3E-F399-4CC9-B942-8BDF12E1093E}" srcOrd="6" destOrd="0" presId="urn:microsoft.com/office/officeart/2008/layout/VerticalCurvedList"/>
    <dgm:cxn modelId="{949500C1-77CF-4D94-997B-C9DF2D46DC54}" type="presParOf" srcId="{3CC5EB3E-F399-4CC9-B942-8BDF12E1093E}" destId="{E57A52B9-12DC-48C3-9E25-118AE01C4B5A}" srcOrd="0" destOrd="0" presId="urn:microsoft.com/office/officeart/2008/layout/VerticalCurvedList"/>
    <dgm:cxn modelId="{94F99FD1-EC65-4894-9F7D-3D4202B5E130}" type="presParOf" srcId="{358BB124-226D-4ACF-A219-02E5D90AFB55}" destId="{802C32F0-B72A-4B9F-97C8-B24815BA7D86}" srcOrd="7" destOrd="0" presId="urn:microsoft.com/office/officeart/2008/layout/VerticalCurvedList"/>
    <dgm:cxn modelId="{EF7ABC7D-1797-4394-B9A5-0218CD1D40E3}" type="presParOf" srcId="{358BB124-226D-4ACF-A219-02E5D90AFB55}" destId="{CE02BA5F-FD6A-4678-9996-574E9060A2F4}" srcOrd="8" destOrd="0" presId="urn:microsoft.com/office/officeart/2008/layout/VerticalCurvedList"/>
    <dgm:cxn modelId="{CE4F0150-6794-4FCE-A935-0DEBD7CD6BCA}" type="presParOf" srcId="{CE02BA5F-FD6A-4678-9996-574E9060A2F4}" destId="{A0207C43-F609-4F56-907A-AF8148894D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0B890-AC6F-4190-9756-E77995CB2E80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5B1F72-AAF0-4066-BDDF-004DE0D4A631}">
      <dsp:nvSpPr>
        <dsp:cNvPr id="0" name=""/>
        <dsp:cNvSpPr/>
      </dsp:nvSpPr>
      <dsp:spPr>
        <a:xfrm>
          <a:off x="610504" y="416587"/>
          <a:ext cx="10708794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Thành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phần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cấu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tạo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tế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bào</a:t>
          </a:r>
          <a:endParaRPr lang="en-US" sz="3100" kern="1200" dirty="0"/>
        </a:p>
      </dsp:txBody>
      <dsp:txXfrm>
        <a:off x="610504" y="416587"/>
        <a:ext cx="10708794" cy="833607"/>
      </dsp:txXfrm>
    </dsp:sp>
    <dsp:sp modelId="{EAF5AA7D-0CE7-4547-9C0D-46C11A0AF9B8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BE876-4B74-4EBF-9A23-8BBE7FCAB2EC}">
      <dsp:nvSpPr>
        <dsp:cNvPr id="0" name=""/>
        <dsp:cNvSpPr/>
      </dsp:nvSpPr>
      <dsp:spPr>
        <a:xfrm>
          <a:off x="1088431" y="1667215"/>
          <a:ext cx="10230867" cy="833607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Dung </a:t>
          </a:r>
          <a:r>
            <a:rPr lang="en-US" sz="3100" kern="1200" dirty="0" err="1" smtClean="0"/>
            <a:t>môi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hòa</a:t>
          </a:r>
          <a:r>
            <a:rPr lang="en-US" sz="3100" kern="1200" dirty="0" smtClean="0"/>
            <a:t> tan </a:t>
          </a:r>
          <a:r>
            <a:rPr lang="en-US" sz="3100" kern="1200" dirty="0" err="1" smtClean="0"/>
            <a:t>nhiều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chất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cần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thiết</a:t>
          </a:r>
          <a:endParaRPr lang="en-US" sz="3100" kern="1200" dirty="0"/>
        </a:p>
      </dsp:txBody>
      <dsp:txXfrm>
        <a:off x="1088431" y="1667215"/>
        <a:ext cx="10230867" cy="833607"/>
      </dsp:txXfrm>
    </dsp:sp>
    <dsp:sp modelId="{C963497E-0D9A-48EF-BA9D-926F424D5F15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72120-BC6D-421F-A433-2C1F686BF6C5}">
      <dsp:nvSpPr>
        <dsp:cNvPr id="0" name=""/>
        <dsp:cNvSpPr/>
      </dsp:nvSpPr>
      <dsp:spPr>
        <a:xfrm>
          <a:off x="1088431" y="2917843"/>
          <a:ext cx="10230867" cy="833607"/>
        </a:xfrm>
        <a:prstGeom prst="rect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Môi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trường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của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các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phản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ứng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sinh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hóa</a:t>
          </a:r>
          <a:endParaRPr lang="en-US" sz="3100" kern="1200" dirty="0"/>
        </a:p>
      </dsp:txBody>
      <dsp:txXfrm>
        <a:off x="1088431" y="2917843"/>
        <a:ext cx="10230867" cy="833607"/>
      </dsp:txXfrm>
    </dsp:sp>
    <dsp:sp modelId="{E57A52B9-12DC-48C3-9E25-118AE01C4B5A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C32F0-B72A-4B9F-97C8-B24815BA7D86}">
      <dsp:nvSpPr>
        <dsp:cNvPr id="0" name=""/>
        <dsp:cNvSpPr/>
      </dsp:nvSpPr>
      <dsp:spPr>
        <a:xfrm>
          <a:off x="610504" y="4168472"/>
          <a:ext cx="10708794" cy="833607"/>
        </a:xfrm>
        <a:prstGeom prst="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Tham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gia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vào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quá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trình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chuyển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hóa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vật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chất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để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duy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trì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sự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sống</a:t>
          </a:r>
          <a:endParaRPr lang="en-US" sz="3100" kern="1200" dirty="0"/>
        </a:p>
      </dsp:txBody>
      <dsp:txXfrm>
        <a:off x="610504" y="4168472"/>
        <a:ext cx="10708794" cy="833607"/>
      </dsp:txXfrm>
    </dsp:sp>
    <dsp:sp modelId="{A0207C43-F609-4F56-907A-AF8148894D63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013-ACD2-41C9-9427-239BB7907285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13B3-F5DD-460E-9575-1F6540FC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4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013-ACD2-41C9-9427-239BB7907285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13B3-F5DD-460E-9575-1F6540FC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3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013-ACD2-41C9-9427-239BB7907285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13B3-F5DD-460E-9575-1F6540FC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7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013-ACD2-41C9-9427-239BB7907285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13B3-F5DD-460E-9575-1F6540FC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9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013-ACD2-41C9-9427-239BB7907285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13B3-F5DD-460E-9575-1F6540FC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8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013-ACD2-41C9-9427-239BB7907285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13B3-F5DD-460E-9575-1F6540FC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013-ACD2-41C9-9427-239BB7907285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13B3-F5DD-460E-9575-1F6540FC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5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013-ACD2-41C9-9427-239BB7907285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13B3-F5DD-460E-9575-1F6540FC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20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013-ACD2-41C9-9427-239BB7907285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13B3-F5DD-460E-9575-1F6540FC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5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013-ACD2-41C9-9427-239BB7907285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13B3-F5DD-460E-9575-1F6540FC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1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D013-ACD2-41C9-9427-239BB7907285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13B3-F5DD-460E-9575-1F6540FC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6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AD013-ACD2-41C9-9427-239BB7907285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613B3-F5DD-460E-9575-1F6540FC2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61530" y="1569366"/>
            <a:ext cx="9144000" cy="2528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Bài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3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CÁC NGUYÊN TỐ HÓA HỌC VÀ NƯỚC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4247" y="0"/>
            <a:ext cx="11262731" cy="66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/>
              <a:t>Phần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Hai</a:t>
            </a:r>
            <a:r>
              <a:rPr lang="en-US" sz="3600" b="1" dirty="0" smtClean="0"/>
              <a:t>. SINH HỌC TẾ BÀO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4247" y="784683"/>
            <a:ext cx="11262731" cy="66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CHƯƠNG I. THÀNH PHẦN HÓA HỌC CỦA TẾ BÀO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730" y="4023823"/>
            <a:ext cx="4854388" cy="253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47"/>
            <a:ext cx="10515600" cy="706998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I. </a:t>
            </a:r>
            <a:r>
              <a:rPr lang="en-US" b="1" dirty="0" err="1" smtClean="0">
                <a:solidFill>
                  <a:srgbClr val="00B050"/>
                </a:solidFill>
              </a:rPr>
              <a:t>Các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nguyên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tố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hóa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học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File:201 Elements of the Human Body-01.jp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142" y="1984744"/>
            <a:ext cx="8352305" cy="469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652775" y="406289"/>
            <a:ext cx="7368896" cy="15784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Kể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nguyên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hóa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cấu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tạo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sống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6" name="Vertical Scroll 5"/>
          <p:cNvSpPr/>
          <p:nvPr/>
        </p:nvSpPr>
        <p:spPr>
          <a:xfrm>
            <a:off x="0" y="1984744"/>
            <a:ext cx="4141694" cy="4114800"/>
          </a:xfrm>
          <a:prstGeom prst="verticalScroll">
            <a:avLst>
              <a:gd name="adj" fmla="val 757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Dựa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lượng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nguyên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thể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người</a:t>
            </a:r>
            <a:r>
              <a:rPr lang="en-US" sz="2800" b="1" dirty="0" smtClean="0"/>
              <a:t> ta chia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nguyên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thành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mấy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loại</a:t>
            </a:r>
            <a:r>
              <a:rPr lang="en-US" sz="2800" b="1" dirty="0" smtClean="0"/>
              <a:t>?</a:t>
            </a:r>
          </a:p>
          <a:p>
            <a:pPr algn="ctr"/>
            <a:r>
              <a:rPr lang="en-US" sz="2800" b="1" dirty="0" err="1" smtClean="0"/>
              <a:t>Nêu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mỗi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loại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929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2773755" y="1663699"/>
            <a:ext cx="3002656" cy="1186133"/>
          </a:xfrm>
          <a:custGeom>
            <a:avLst/>
            <a:gdLst>
              <a:gd name="connsiteX0" fmla="*/ 0 w 2705695"/>
              <a:gd name="connsiteY0" fmla="*/ 0 h 1804698"/>
              <a:gd name="connsiteX1" fmla="*/ 2705695 w 2705695"/>
              <a:gd name="connsiteY1" fmla="*/ 0 h 1804698"/>
              <a:gd name="connsiteX2" fmla="*/ 2705695 w 2705695"/>
              <a:gd name="connsiteY2" fmla="*/ 1804698 h 1804698"/>
              <a:gd name="connsiteX3" fmla="*/ 0 w 2705695"/>
              <a:gd name="connsiteY3" fmla="*/ 1804698 h 1804698"/>
              <a:gd name="connsiteX4" fmla="*/ 0 w 2705695"/>
              <a:gd name="connsiteY4" fmla="*/ 0 h 180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695" h="1804698">
                <a:moveTo>
                  <a:pt x="0" y="0"/>
                </a:moveTo>
                <a:lnTo>
                  <a:pt x="2705695" y="0"/>
                </a:lnTo>
                <a:lnTo>
                  <a:pt x="2705695" y="1804698"/>
                </a:lnTo>
                <a:lnTo>
                  <a:pt x="0" y="18046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811656"/>
              <a:satOff val="40000"/>
              <a:lumOff val="712"/>
              <a:alphaOff val="0"/>
            </a:schemeClr>
          </a:lnRef>
          <a:fillRef idx="1">
            <a:schemeClr val="accent3">
              <a:tint val="40000"/>
              <a:alpha val="90000"/>
              <a:hueOff val="811656"/>
              <a:satOff val="40000"/>
              <a:lumOff val="712"/>
              <a:alphaOff val="0"/>
            </a:schemeClr>
          </a:fillRef>
          <a:effectRef idx="0">
            <a:schemeClr val="accent3">
              <a:tint val="40000"/>
              <a:alpha val="90000"/>
              <a:hueOff val="811656"/>
              <a:satOff val="40000"/>
              <a:lumOff val="71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2911" tIns="206248" rIns="206248" bIns="206248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err="1" smtClean="0"/>
              <a:t>Cấu</a:t>
            </a:r>
            <a:r>
              <a:rPr lang="en-US" sz="2900" kern="1200" dirty="0" smtClean="0"/>
              <a:t> </a:t>
            </a:r>
            <a:r>
              <a:rPr lang="en-US" sz="2900" kern="1200" dirty="0" err="1" smtClean="0"/>
              <a:t>tạo</a:t>
            </a:r>
            <a:r>
              <a:rPr lang="en-US" sz="2900" kern="1200" dirty="0" smtClean="0"/>
              <a:t> </a:t>
            </a:r>
            <a:r>
              <a:rPr lang="en-US" sz="2900" kern="1200" dirty="0" err="1" smtClean="0"/>
              <a:t>các</a:t>
            </a:r>
            <a:r>
              <a:rPr lang="en-US" sz="2900" kern="1200" dirty="0" smtClean="0"/>
              <a:t> </a:t>
            </a:r>
            <a:r>
              <a:rPr lang="en-US" sz="2900" kern="1200" dirty="0" err="1" smtClean="0"/>
              <a:t>đại</a:t>
            </a:r>
            <a:r>
              <a:rPr lang="en-US" sz="2900" kern="1200" dirty="0" smtClean="0"/>
              <a:t> </a:t>
            </a:r>
            <a:r>
              <a:rPr lang="en-US" sz="2900" kern="1200" dirty="0" err="1" smtClean="0"/>
              <a:t>phân</a:t>
            </a:r>
            <a:r>
              <a:rPr lang="en-US" sz="2900" kern="1200" dirty="0" smtClean="0"/>
              <a:t> </a:t>
            </a:r>
            <a:r>
              <a:rPr lang="en-US" sz="2900" kern="1200" dirty="0" err="1" smtClean="0"/>
              <a:t>tử</a:t>
            </a:r>
            <a:r>
              <a:rPr lang="en-US" sz="2900" kern="1200" dirty="0" smtClean="0"/>
              <a:t> </a:t>
            </a:r>
            <a:r>
              <a:rPr lang="en-US" sz="2900" kern="1200" dirty="0" err="1" smtClean="0"/>
              <a:t>hữu</a:t>
            </a:r>
            <a:r>
              <a:rPr lang="en-US" sz="2900" kern="1200" dirty="0" smtClean="0"/>
              <a:t> </a:t>
            </a:r>
            <a:r>
              <a:rPr lang="en-US" sz="2900" kern="1200" dirty="0" err="1" smtClean="0"/>
              <a:t>cơ</a:t>
            </a:r>
            <a:endParaRPr lang="en-US" sz="29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9393543" y="1669678"/>
            <a:ext cx="2945343" cy="1186133"/>
          </a:xfrm>
          <a:custGeom>
            <a:avLst/>
            <a:gdLst>
              <a:gd name="connsiteX0" fmla="*/ 0 w 2705695"/>
              <a:gd name="connsiteY0" fmla="*/ 0 h 1804698"/>
              <a:gd name="connsiteX1" fmla="*/ 2705695 w 2705695"/>
              <a:gd name="connsiteY1" fmla="*/ 0 h 1804698"/>
              <a:gd name="connsiteX2" fmla="*/ 2705695 w 2705695"/>
              <a:gd name="connsiteY2" fmla="*/ 1804698 h 1804698"/>
              <a:gd name="connsiteX3" fmla="*/ 0 w 2705695"/>
              <a:gd name="connsiteY3" fmla="*/ 1804698 h 1804698"/>
              <a:gd name="connsiteX4" fmla="*/ 0 w 2705695"/>
              <a:gd name="connsiteY4" fmla="*/ 0 h 180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695" h="1804698">
                <a:moveTo>
                  <a:pt x="0" y="0"/>
                </a:moveTo>
                <a:lnTo>
                  <a:pt x="2705695" y="0"/>
                </a:lnTo>
                <a:lnTo>
                  <a:pt x="2705695" y="1804698"/>
                </a:lnTo>
                <a:lnTo>
                  <a:pt x="0" y="18046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lnRef>
          <a:fillRef idx="1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fillRef>
          <a:effectRef idx="0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2911" tIns="206248" rIns="206248" bIns="206248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err="1" smtClean="0"/>
              <a:t>Cấu</a:t>
            </a:r>
            <a:r>
              <a:rPr lang="en-US" sz="2900" kern="1200" dirty="0" smtClean="0"/>
              <a:t> </a:t>
            </a:r>
            <a:r>
              <a:rPr lang="en-US" sz="2900" kern="1200" dirty="0" err="1" smtClean="0"/>
              <a:t>tạo</a:t>
            </a:r>
            <a:r>
              <a:rPr lang="en-US" sz="2900" kern="1200" dirty="0" smtClean="0"/>
              <a:t> </a:t>
            </a:r>
            <a:r>
              <a:rPr lang="en-US" sz="2900" kern="1200" dirty="0" err="1" smtClean="0"/>
              <a:t>enzim</a:t>
            </a:r>
            <a:r>
              <a:rPr lang="en-US" sz="2900" kern="1200" dirty="0" smtClean="0"/>
              <a:t>, vitamin…</a:t>
            </a:r>
            <a:endParaRPr lang="en-US" sz="290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47"/>
            <a:ext cx="10515600" cy="706998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I. </a:t>
            </a:r>
            <a:r>
              <a:rPr lang="en-US" b="1" dirty="0" err="1" smtClean="0">
                <a:solidFill>
                  <a:srgbClr val="00B050"/>
                </a:solidFill>
              </a:rPr>
              <a:t>Các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nguyên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tố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hóa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học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852872" y="847165"/>
            <a:ext cx="1849115" cy="488090"/>
          </a:xfrm>
          <a:custGeom>
            <a:avLst/>
            <a:gdLst>
              <a:gd name="connsiteX0" fmla="*/ 0 w 2705695"/>
              <a:gd name="connsiteY0" fmla="*/ 0 h 1804698"/>
              <a:gd name="connsiteX1" fmla="*/ 2705695 w 2705695"/>
              <a:gd name="connsiteY1" fmla="*/ 0 h 1804698"/>
              <a:gd name="connsiteX2" fmla="*/ 2705695 w 2705695"/>
              <a:gd name="connsiteY2" fmla="*/ 1804698 h 1804698"/>
              <a:gd name="connsiteX3" fmla="*/ 0 w 2705695"/>
              <a:gd name="connsiteY3" fmla="*/ 1804698 h 1804698"/>
              <a:gd name="connsiteX4" fmla="*/ 0 w 2705695"/>
              <a:gd name="connsiteY4" fmla="*/ 0 h 180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695" h="1804698">
                <a:moveTo>
                  <a:pt x="0" y="0"/>
                </a:moveTo>
                <a:lnTo>
                  <a:pt x="2705695" y="0"/>
                </a:lnTo>
                <a:lnTo>
                  <a:pt x="2705695" y="1804698"/>
                </a:lnTo>
                <a:lnTo>
                  <a:pt x="0" y="18046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2911" tIns="206248" rIns="206248" bIns="206248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/>
              <a:t>&gt; 0,01%</a:t>
            </a:r>
            <a:endParaRPr lang="en-US" sz="2900" kern="1200" dirty="0"/>
          </a:p>
        </p:txBody>
      </p:sp>
      <p:sp>
        <p:nvSpPr>
          <p:cNvPr id="8" name="Freeform 7"/>
          <p:cNvSpPr/>
          <p:nvPr/>
        </p:nvSpPr>
        <p:spPr>
          <a:xfrm>
            <a:off x="-346454" y="1663699"/>
            <a:ext cx="3471727" cy="1192112"/>
          </a:xfrm>
          <a:custGeom>
            <a:avLst/>
            <a:gdLst>
              <a:gd name="connsiteX0" fmla="*/ 0 w 2705695"/>
              <a:gd name="connsiteY0" fmla="*/ 0 h 1804698"/>
              <a:gd name="connsiteX1" fmla="*/ 2705695 w 2705695"/>
              <a:gd name="connsiteY1" fmla="*/ 0 h 1804698"/>
              <a:gd name="connsiteX2" fmla="*/ 2705695 w 2705695"/>
              <a:gd name="connsiteY2" fmla="*/ 1804698 h 1804698"/>
              <a:gd name="connsiteX3" fmla="*/ 0 w 2705695"/>
              <a:gd name="connsiteY3" fmla="*/ 1804698 h 1804698"/>
              <a:gd name="connsiteX4" fmla="*/ 0 w 2705695"/>
              <a:gd name="connsiteY4" fmla="*/ 0 h 180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695" h="1804698">
                <a:moveTo>
                  <a:pt x="0" y="0"/>
                </a:moveTo>
                <a:lnTo>
                  <a:pt x="2705695" y="0"/>
                </a:lnTo>
                <a:lnTo>
                  <a:pt x="2705695" y="1804698"/>
                </a:lnTo>
                <a:lnTo>
                  <a:pt x="0" y="18046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405828"/>
              <a:satOff val="20000"/>
              <a:lumOff val="356"/>
              <a:alphaOff val="0"/>
            </a:schemeClr>
          </a:lnRef>
          <a:fillRef idx="1">
            <a:schemeClr val="accent3">
              <a:tint val="40000"/>
              <a:alpha val="90000"/>
              <a:hueOff val="405828"/>
              <a:satOff val="20000"/>
              <a:lumOff val="356"/>
              <a:alphaOff val="0"/>
            </a:schemeClr>
          </a:fillRef>
          <a:effectRef idx="0">
            <a:schemeClr val="accent3">
              <a:tint val="40000"/>
              <a:alpha val="90000"/>
              <a:hueOff val="405828"/>
              <a:satOff val="20000"/>
              <a:lumOff val="35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2911" tIns="206248" rIns="206248" bIns="206248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/>
              <a:t>C, H, O, N, </a:t>
            </a:r>
            <a:r>
              <a:rPr lang="en-US" sz="2900" kern="1200" dirty="0" err="1" smtClean="0"/>
              <a:t>Ca</a:t>
            </a:r>
            <a:r>
              <a:rPr lang="en-US" sz="2900" kern="1200" dirty="0" smtClean="0"/>
              <a:t>, P, K, S, Na, </a:t>
            </a:r>
            <a:r>
              <a:rPr lang="en-US" sz="2900" kern="1200" dirty="0" err="1" smtClean="0"/>
              <a:t>Cl</a:t>
            </a:r>
            <a:r>
              <a:rPr lang="en-US" sz="2900" kern="1200" dirty="0" smtClean="0"/>
              <a:t>, Mg</a:t>
            </a:r>
            <a:endParaRPr lang="en-US" sz="2900" kern="1200" dirty="0"/>
          </a:p>
        </p:txBody>
      </p:sp>
      <p:sp>
        <p:nvSpPr>
          <p:cNvPr id="10" name="Freeform 9"/>
          <p:cNvSpPr/>
          <p:nvPr/>
        </p:nvSpPr>
        <p:spPr>
          <a:xfrm>
            <a:off x="1174375" y="628257"/>
            <a:ext cx="2047094" cy="1041422"/>
          </a:xfrm>
          <a:custGeom>
            <a:avLst/>
            <a:gdLst>
              <a:gd name="connsiteX0" fmla="*/ 0 w 1861265"/>
              <a:gd name="connsiteY0" fmla="*/ 520711 h 1041422"/>
              <a:gd name="connsiteX1" fmla="*/ 930633 w 1861265"/>
              <a:gd name="connsiteY1" fmla="*/ 0 h 1041422"/>
              <a:gd name="connsiteX2" fmla="*/ 1861266 w 1861265"/>
              <a:gd name="connsiteY2" fmla="*/ 520711 h 1041422"/>
              <a:gd name="connsiteX3" fmla="*/ 930633 w 1861265"/>
              <a:gd name="connsiteY3" fmla="*/ 1041422 h 1041422"/>
              <a:gd name="connsiteX4" fmla="*/ 0 w 1861265"/>
              <a:gd name="connsiteY4" fmla="*/ 520711 h 104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1265" h="1041422">
                <a:moveTo>
                  <a:pt x="0" y="520711"/>
                </a:moveTo>
                <a:cubicBezTo>
                  <a:pt x="0" y="233130"/>
                  <a:pt x="416659" y="0"/>
                  <a:pt x="930633" y="0"/>
                </a:cubicBezTo>
                <a:cubicBezTo>
                  <a:pt x="1444607" y="0"/>
                  <a:pt x="1861266" y="233130"/>
                  <a:pt x="1861266" y="520711"/>
                </a:cubicBezTo>
                <a:cubicBezTo>
                  <a:pt x="1861266" y="808292"/>
                  <a:pt x="1444607" y="1041422"/>
                  <a:pt x="930633" y="1041422"/>
                </a:cubicBezTo>
                <a:cubicBezTo>
                  <a:pt x="416659" y="1041422"/>
                  <a:pt x="0" y="808292"/>
                  <a:pt x="0" y="52071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576" tIns="152513" rIns="272576" bIns="15251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/>
              <a:t>Nguyên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tố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đa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lượng</a:t>
            </a:r>
            <a:endParaRPr lang="en-US" sz="24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8935426" y="847165"/>
            <a:ext cx="1849115" cy="488090"/>
          </a:xfrm>
          <a:custGeom>
            <a:avLst/>
            <a:gdLst>
              <a:gd name="connsiteX0" fmla="*/ 0 w 2705695"/>
              <a:gd name="connsiteY0" fmla="*/ 0 h 1804698"/>
              <a:gd name="connsiteX1" fmla="*/ 2705695 w 2705695"/>
              <a:gd name="connsiteY1" fmla="*/ 0 h 1804698"/>
              <a:gd name="connsiteX2" fmla="*/ 2705695 w 2705695"/>
              <a:gd name="connsiteY2" fmla="*/ 1804698 h 1804698"/>
              <a:gd name="connsiteX3" fmla="*/ 0 w 2705695"/>
              <a:gd name="connsiteY3" fmla="*/ 1804698 h 1804698"/>
              <a:gd name="connsiteX4" fmla="*/ 0 w 2705695"/>
              <a:gd name="connsiteY4" fmla="*/ 0 h 180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695" h="1804698">
                <a:moveTo>
                  <a:pt x="0" y="0"/>
                </a:moveTo>
                <a:lnTo>
                  <a:pt x="2705695" y="0"/>
                </a:lnTo>
                <a:lnTo>
                  <a:pt x="2705695" y="1804698"/>
                </a:lnTo>
                <a:lnTo>
                  <a:pt x="0" y="18046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1217485"/>
              <a:satOff val="60000"/>
              <a:lumOff val="1067"/>
              <a:alphaOff val="0"/>
            </a:schemeClr>
          </a:lnRef>
          <a:fillRef idx="1">
            <a:schemeClr val="accent3">
              <a:tint val="40000"/>
              <a:alpha val="90000"/>
              <a:hueOff val="1217485"/>
              <a:satOff val="60000"/>
              <a:lumOff val="1067"/>
              <a:alphaOff val="0"/>
            </a:schemeClr>
          </a:fillRef>
          <a:effectRef idx="0">
            <a:schemeClr val="accent3">
              <a:tint val="40000"/>
              <a:alpha val="90000"/>
              <a:hueOff val="1217485"/>
              <a:satOff val="60000"/>
              <a:lumOff val="106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2911" tIns="206248" rIns="206248" bIns="206248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/>
              <a:t>&lt; 0,01%</a:t>
            </a:r>
            <a:endParaRPr lang="en-US" sz="29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6169708" y="1663700"/>
            <a:ext cx="3471727" cy="1192112"/>
          </a:xfrm>
          <a:custGeom>
            <a:avLst/>
            <a:gdLst>
              <a:gd name="connsiteX0" fmla="*/ 0 w 2705695"/>
              <a:gd name="connsiteY0" fmla="*/ 0 h 1804698"/>
              <a:gd name="connsiteX1" fmla="*/ 2705695 w 2705695"/>
              <a:gd name="connsiteY1" fmla="*/ 0 h 1804698"/>
              <a:gd name="connsiteX2" fmla="*/ 2705695 w 2705695"/>
              <a:gd name="connsiteY2" fmla="*/ 1804698 h 1804698"/>
              <a:gd name="connsiteX3" fmla="*/ 0 w 2705695"/>
              <a:gd name="connsiteY3" fmla="*/ 1804698 h 1804698"/>
              <a:gd name="connsiteX4" fmla="*/ 0 w 2705695"/>
              <a:gd name="connsiteY4" fmla="*/ 0 h 180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695" h="1804698">
                <a:moveTo>
                  <a:pt x="0" y="0"/>
                </a:moveTo>
                <a:lnTo>
                  <a:pt x="2705695" y="0"/>
                </a:lnTo>
                <a:lnTo>
                  <a:pt x="2705695" y="1804698"/>
                </a:lnTo>
                <a:lnTo>
                  <a:pt x="0" y="18046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1623313"/>
              <a:satOff val="80000"/>
              <a:lumOff val="1423"/>
              <a:alphaOff val="0"/>
            </a:schemeClr>
          </a:lnRef>
          <a:fillRef idx="1">
            <a:schemeClr val="accent3">
              <a:tint val="40000"/>
              <a:alpha val="90000"/>
              <a:hueOff val="1623313"/>
              <a:satOff val="80000"/>
              <a:lumOff val="1423"/>
              <a:alphaOff val="0"/>
            </a:schemeClr>
          </a:fillRef>
          <a:effectRef idx="0">
            <a:schemeClr val="accent3">
              <a:tint val="40000"/>
              <a:alpha val="90000"/>
              <a:hueOff val="1623313"/>
              <a:satOff val="80000"/>
              <a:lumOff val="142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2911" tIns="206248" rIns="206248" bIns="206248" numCol="1" spcCol="1270" anchor="ctr" anchorCtr="0">
            <a:noAutofit/>
          </a:bodyPr>
          <a:lstStyle/>
          <a:p>
            <a:pPr lvl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900" kern="1200" dirty="0" smtClean="0"/>
              <a:t>F, Cu, Fe, </a:t>
            </a:r>
            <a:r>
              <a:rPr lang="en-US" sz="2900" kern="1200" dirty="0" err="1" smtClean="0"/>
              <a:t>Mn</a:t>
            </a:r>
            <a:r>
              <a:rPr lang="en-US" sz="2900" kern="1200" dirty="0" smtClean="0"/>
              <a:t>, Mo, Se, Zn, Co, B, Cr, I…</a:t>
            </a:r>
            <a:endParaRPr lang="en-US" sz="29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7256929" y="628257"/>
            <a:ext cx="2047094" cy="1041422"/>
          </a:xfrm>
          <a:custGeom>
            <a:avLst/>
            <a:gdLst>
              <a:gd name="connsiteX0" fmla="*/ 0 w 1861265"/>
              <a:gd name="connsiteY0" fmla="*/ 520711 h 1041422"/>
              <a:gd name="connsiteX1" fmla="*/ 930633 w 1861265"/>
              <a:gd name="connsiteY1" fmla="*/ 0 h 1041422"/>
              <a:gd name="connsiteX2" fmla="*/ 1861266 w 1861265"/>
              <a:gd name="connsiteY2" fmla="*/ 520711 h 1041422"/>
              <a:gd name="connsiteX3" fmla="*/ 930633 w 1861265"/>
              <a:gd name="connsiteY3" fmla="*/ 1041422 h 1041422"/>
              <a:gd name="connsiteX4" fmla="*/ 0 w 1861265"/>
              <a:gd name="connsiteY4" fmla="*/ 520711 h 104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1265" h="1041422">
                <a:moveTo>
                  <a:pt x="0" y="520711"/>
                </a:moveTo>
                <a:cubicBezTo>
                  <a:pt x="0" y="233130"/>
                  <a:pt x="416659" y="0"/>
                  <a:pt x="930633" y="0"/>
                </a:cubicBezTo>
                <a:cubicBezTo>
                  <a:pt x="1444607" y="0"/>
                  <a:pt x="1861266" y="233130"/>
                  <a:pt x="1861266" y="520711"/>
                </a:cubicBezTo>
                <a:cubicBezTo>
                  <a:pt x="1861266" y="808292"/>
                  <a:pt x="1444607" y="1041422"/>
                  <a:pt x="930633" y="1041422"/>
                </a:cubicBezTo>
                <a:cubicBezTo>
                  <a:pt x="416659" y="1041422"/>
                  <a:pt x="0" y="808292"/>
                  <a:pt x="0" y="52071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576" tIns="152513" rIns="272576" bIns="15251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/>
              <a:t>Nguyên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tố</a:t>
            </a:r>
            <a:r>
              <a:rPr lang="en-US" sz="2400" kern="1200" dirty="0" smtClean="0"/>
              <a:t> vi </a:t>
            </a:r>
            <a:r>
              <a:rPr lang="en-US" sz="2400" kern="1200" dirty="0" err="1" smtClean="0"/>
              <a:t>lượng</a:t>
            </a:r>
            <a:endParaRPr lang="en-US" sz="2400" kern="1200" dirty="0"/>
          </a:p>
        </p:txBody>
      </p:sp>
      <p:pic>
        <p:nvPicPr>
          <p:cNvPr id="3080" name="Picture 8" descr="Protein dạng sợi là gì? Phân loại, Tính chất và Cấu trúc của prote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0" r="5391" b="4027"/>
          <a:stretch/>
        </p:blipFill>
        <p:spPr bwMode="auto">
          <a:xfrm>
            <a:off x="0" y="2711421"/>
            <a:ext cx="5813470" cy="419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inh học 10 Bài 6 Axit nuclêic - Soạn bài tậ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1" t="8549" r="4582" b="2263"/>
          <a:stretch/>
        </p:blipFill>
        <p:spPr bwMode="auto">
          <a:xfrm>
            <a:off x="-1" y="2663732"/>
            <a:ext cx="5775023" cy="419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r="729" b="3140"/>
          <a:stretch/>
        </p:blipFill>
        <p:spPr>
          <a:xfrm>
            <a:off x="550703" y="2711421"/>
            <a:ext cx="4828953" cy="40991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2682" r="1548"/>
          <a:stretch/>
        </p:blipFill>
        <p:spPr>
          <a:xfrm>
            <a:off x="1660832" y="2626316"/>
            <a:ext cx="4114191" cy="4206008"/>
          </a:xfrm>
          <a:prstGeom prst="rect">
            <a:avLst/>
          </a:prstGeom>
        </p:spPr>
      </p:pic>
      <p:pic>
        <p:nvPicPr>
          <p:cNvPr id="3086" name="Picture 14" descr="Vị trí - vai trò của men enzym XO và các chất ức chế men enzym XO - Thuốc  và sức khỏ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/>
          <a:stretch/>
        </p:blipFill>
        <p:spPr bwMode="auto">
          <a:xfrm>
            <a:off x="6471138" y="3184257"/>
            <a:ext cx="5679212" cy="34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ấu hiệu cảnh báo thiếu sắt trong ngày 'đèn đỏ'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26" y="2881765"/>
            <a:ext cx="4019724" cy="401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8292" y="5669281"/>
            <a:ext cx="2913171" cy="1184476"/>
          </a:xfrm>
          <a:prstGeom prst="rect">
            <a:avLst/>
          </a:prstGeom>
        </p:spPr>
      </p:pic>
      <p:pic>
        <p:nvPicPr>
          <p:cNvPr id="3090" name="Picture 18" descr="Các chỉ số xét nghiệm máu đánh giá chức năng tuyến giá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74" y="2609601"/>
            <a:ext cx="3614369" cy="198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Xét nghiệm TSH trong chẩn đoán, theo dõi và điều trị bệnh lý tuyến giáp |  Medlatec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2" t="8120" r="13057" b="4712"/>
          <a:stretch/>
        </p:blipFill>
        <p:spPr bwMode="auto">
          <a:xfrm>
            <a:off x="7364088" y="4619222"/>
            <a:ext cx="3673339" cy="235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09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ung cấp dinh dưỡng cây trồng và các dấu hiệu thiếu dinh dư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75" y="1289360"/>
            <a:ext cx="7624362" cy="51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47"/>
            <a:ext cx="10515600" cy="706998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I. </a:t>
            </a:r>
            <a:r>
              <a:rPr lang="en-US" b="1" dirty="0" err="1" smtClean="0">
                <a:solidFill>
                  <a:srgbClr val="00B050"/>
                </a:solidFill>
              </a:rPr>
              <a:t>Các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nguyên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tố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hóa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học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5" name="Picture 16" descr="Thiếu iốt gây ảnh hưởng gì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49"/>
          <a:stretch/>
        </p:blipFill>
        <p:spPr bwMode="auto">
          <a:xfrm>
            <a:off x="7584287" y="0"/>
            <a:ext cx="4607713" cy="255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2 Structure of Chlorophyll-a and Chlorophyll-b (Source: www.ysi.com) |  Download Scientific Dia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326" y="3119531"/>
            <a:ext cx="4712355" cy="37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56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190" y="3647287"/>
            <a:ext cx="3257379" cy="3210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612"/>
          <a:stretch/>
        </p:blipFill>
        <p:spPr>
          <a:xfrm>
            <a:off x="8309980" y="21747"/>
            <a:ext cx="3882019" cy="39188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47"/>
            <a:ext cx="10515600" cy="706998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II. </a:t>
            </a:r>
            <a:r>
              <a:rPr lang="en-US" b="1" dirty="0" err="1" smtClean="0">
                <a:solidFill>
                  <a:srgbClr val="00B050"/>
                </a:solidFill>
              </a:rPr>
              <a:t>Nước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và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vai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trò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của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nước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trong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tế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bào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772" y="619563"/>
            <a:ext cx="678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Cấu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trúc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đặc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tính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hóa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lý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nước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479" y="3929378"/>
            <a:ext cx="4249003" cy="2870948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12593" y="1204338"/>
            <a:ext cx="7615451" cy="2442949"/>
          </a:xfrm>
          <a:prstGeom prst="wedgeRoundRectCallout">
            <a:avLst>
              <a:gd name="adj1" fmla="val 51389"/>
              <a:gd name="adj2" fmla="val 58590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Phân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tử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nước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cấu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trúc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nào</a:t>
            </a:r>
            <a:r>
              <a:rPr lang="en-US" sz="3200" b="1" dirty="0" smtClean="0"/>
              <a:t>?</a:t>
            </a:r>
          </a:p>
          <a:p>
            <a:pPr algn="ctr"/>
            <a:r>
              <a:rPr lang="en-US" sz="3200" b="1" dirty="0" err="1" smtClean="0"/>
              <a:t>Cấu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trúc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giúp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nước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đặc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tính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gì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362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47"/>
            <a:ext cx="10515600" cy="706998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II. </a:t>
            </a:r>
            <a:r>
              <a:rPr lang="en-US" b="1" dirty="0" err="1" smtClean="0">
                <a:solidFill>
                  <a:srgbClr val="00B050"/>
                </a:solidFill>
              </a:rPr>
              <a:t>Nước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và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vai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trò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của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nước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trong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tế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bào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772" y="619563"/>
            <a:ext cx="678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Cấu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trúc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đặc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tính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hóa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lý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nước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563" y="3098085"/>
            <a:ext cx="4249003" cy="28709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6161" y="1566436"/>
                <a:ext cx="1015393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/>
                  <a:t>Cấu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tạo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phân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tử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800" b="1" dirty="0" smtClean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smtClean="0"/>
                  <a:t>1 </a:t>
                </a:r>
                <a:r>
                  <a:rPr lang="en-US" sz="2800" b="1" dirty="0" err="1" smtClean="0"/>
                  <a:t>nguyên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tử</a:t>
                </a:r>
                <a:r>
                  <a:rPr lang="en-US" sz="2800" b="1" dirty="0" smtClean="0"/>
                  <a:t> O </a:t>
                </a:r>
                <a:r>
                  <a:rPr lang="en-US" sz="2800" b="1" dirty="0" err="1" smtClean="0"/>
                  <a:t>kết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hợp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với</a:t>
                </a:r>
                <a:r>
                  <a:rPr lang="en-US" sz="2800" b="1" dirty="0" smtClean="0"/>
                  <a:t> 2 </a:t>
                </a:r>
                <a:r>
                  <a:rPr lang="en-US" sz="2800" b="1" dirty="0" err="1" smtClean="0"/>
                  <a:t>nguyên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tử</a:t>
                </a:r>
                <a:r>
                  <a:rPr lang="en-US" sz="2800" b="1" dirty="0" smtClean="0"/>
                  <a:t> H </a:t>
                </a:r>
                <a:r>
                  <a:rPr lang="en-US" sz="2800" b="1" dirty="0" err="1" smtClean="0"/>
                  <a:t>bằng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liên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kết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cộng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hóa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trị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61" y="1566436"/>
                <a:ext cx="10153934" cy="1169551"/>
              </a:xfrm>
              <a:prstGeom prst="rect">
                <a:avLst/>
              </a:prstGeom>
              <a:blipFill rotWithShape="0">
                <a:blip r:embed="rId3"/>
                <a:stretch>
                  <a:fillRect l="-1261" t="-5208" r="-18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9772" y="3194731"/>
                <a:ext cx="726061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err="1" smtClean="0"/>
                  <a:t>Đặc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tính</a:t>
                </a:r>
                <a:r>
                  <a:rPr lang="en-US" sz="2800" b="1" dirty="0" smtClean="0"/>
                  <a:t>: phân </a:t>
                </a:r>
                <a:r>
                  <a:rPr lang="en-US" sz="2800" b="1" dirty="0" err="1" smtClean="0"/>
                  <a:t>tử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có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tính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phân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cực</a:t>
                </a:r>
                <a:r>
                  <a:rPr lang="en-US" sz="2800" b="1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smtClean="0"/>
                  <a:t>Do </a:t>
                </a:r>
                <a:r>
                  <a:rPr lang="en-US" sz="2800" b="1" dirty="0" err="1" smtClean="0"/>
                  <a:t>đôi</a:t>
                </a:r>
                <a:r>
                  <a:rPr lang="en-US" sz="2800" b="1" dirty="0" smtClean="0"/>
                  <a:t> electron </a:t>
                </a:r>
                <a:r>
                  <a:rPr lang="en-US" sz="2800" b="1" dirty="0" err="1" smtClean="0"/>
                  <a:t>trong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mối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liên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kết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cộng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hóa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trị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bị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kéo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lệch</a:t>
                </a:r>
                <a:r>
                  <a:rPr lang="en-US" sz="2800" b="1" dirty="0"/>
                  <a:t> </a:t>
                </a:r>
                <a:r>
                  <a:rPr lang="en-US" sz="2800" b="1" dirty="0" err="1" smtClean="0"/>
                  <a:t>về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phía</a:t>
                </a:r>
                <a:r>
                  <a:rPr lang="en-US" sz="2800" b="1" dirty="0" smtClean="0"/>
                  <a:t> O </a:t>
                </a:r>
                <a:r>
                  <a:rPr lang="en-US" sz="2800" b="1" dirty="0" err="1" smtClean="0"/>
                  <a:t>nên</a:t>
                </a:r>
                <a:r>
                  <a:rPr lang="en-US" sz="2800" b="1" dirty="0" smtClean="0"/>
                  <a:t> phân </a:t>
                </a:r>
                <a:r>
                  <a:rPr lang="en-US" sz="2800" b="1" dirty="0" err="1" smtClean="0"/>
                  <a:t>tử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có</a:t>
                </a:r>
                <a:r>
                  <a:rPr lang="en-US" sz="2800" b="1" dirty="0" smtClean="0"/>
                  <a:t> 2 </a:t>
                </a:r>
                <a:r>
                  <a:rPr lang="en-US" sz="2800" b="1" dirty="0" err="1" smtClean="0"/>
                  <a:t>đầu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tích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điện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trái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dấu</a:t>
                </a:r>
                <a:r>
                  <a:rPr lang="en-US" sz="2800" b="1" dirty="0" smtClean="0"/>
                  <a:t> </a:t>
                </a:r>
                <a:r>
                  <a:rPr lang="en-US" sz="2800" b="1" dirty="0" err="1" smtClean="0"/>
                  <a:t>nhau</a:t>
                </a:r>
                <a:r>
                  <a:rPr lang="en-US" sz="2800" b="1" dirty="0" smtClean="0"/>
                  <a:t>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72" y="3194731"/>
                <a:ext cx="7260610" cy="2677656"/>
              </a:xfrm>
              <a:prstGeom prst="rect">
                <a:avLst/>
              </a:prstGeom>
              <a:blipFill rotWithShape="0">
                <a:blip r:embed="rId4"/>
                <a:stretch>
                  <a:fillRect l="-1679" r="-1763" b="-3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3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47"/>
            <a:ext cx="10515600" cy="706998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II. </a:t>
            </a:r>
            <a:r>
              <a:rPr lang="en-US" b="1" dirty="0" err="1" smtClean="0">
                <a:solidFill>
                  <a:srgbClr val="00B050"/>
                </a:solidFill>
              </a:rPr>
              <a:t>Nước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và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vai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trò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của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nước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trong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tế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bào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772" y="619563"/>
            <a:ext cx="678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Cấu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trúc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đặc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tính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hóa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lý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nước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 descr="Download bộ tranh ảnh trong SGK môn Sinh Học lớp 10 – ÔN THI ĐỊA LÝ – OTDL  Cha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35" y="1802154"/>
            <a:ext cx="8752765" cy="466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1426191" y="3052353"/>
            <a:ext cx="586854" cy="586854"/>
          </a:xfrm>
          <a:prstGeom prst="actionButtonHelp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3639207"/>
            <a:ext cx="40806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tủ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lạnh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xảy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hậu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gì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679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47"/>
            <a:ext cx="10515600" cy="706998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II. </a:t>
            </a:r>
            <a:r>
              <a:rPr lang="en-US" b="1" dirty="0" err="1" smtClean="0">
                <a:solidFill>
                  <a:srgbClr val="00B050"/>
                </a:solidFill>
              </a:rPr>
              <a:t>Nước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và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vai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trò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của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nước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trong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tế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bào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772" y="619563"/>
            <a:ext cx="5877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Vai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trò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nước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đối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với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tế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bào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6807873"/>
              </p:ext>
            </p:extLst>
          </p:nvPr>
        </p:nvGraphicFramePr>
        <p:xfrm>
          <a:off x="573204" y="1204338"/>
          <a:ext cx="113958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27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407</Words>
  <Application>Microsoft Office PowerPoint</Application>
  <PresentationFormat>Custom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I. Các nguyên tố hóa học</vt:lpstr>
      <vt:lpstr>I. Các nguyên tố hóa học</vt:lpstr>
      <vt:lpstr>I. Các nguyên tố hóa học</vt:lpstr>
      <vt:lpstr>II. Nước và vai trò của nước trong tế bào</vt:lpstr>
      <vt:lpstr>II. Nước và vai trò của nước trong tế bào</vt:lpstr>
      <vt:lpstr>II. Nước và vai trò của nước trong tế bào</vt:lpstr>
      <vt:lpstr>II. Nước và vai trò của nước trong tế bào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Ly</dc:creator>
  <cp:lastModifiedBy>Steven</cp:lastModifiedBy>
  <cp:revision>32</cp:revision>
  <dcterms:created xsi:type="dcterms:W3CDTF">2021-09-15T10:47:48Z</dcterms:created>
  <dcterms:modified xsi:type="dcterms:W3CDTF">2021-09-18T07:20:25Z</dcterms:modified>
</cp:coreProperties>
</file>